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7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48845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865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30810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99542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06017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40252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74658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91497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13740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582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39660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ABD09A"/>
            </a:gs>
            <a:gs pos="9000">
              <a:schemeClr val="accent5">
                <a:lumMod val="40000"/>
                <a:lumOff val="60000"/>
              </a:schemeClr>
            </a:gs>
            <a:gs pos="90000">
              <a:schemeClr val="accent6">
                <a:lumMod val="60000"/>
                <a:lumOff val="40000"/>
              </a:schemeClr>
            </a:gs>
            <a:gs pos="82000">
              <a:schemeClr val="accent6">
                <a:lumMod val="60000"/>
                <a:lumOff val="4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9000">
              <a:schemeClr val="accent4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20EB3-33A1-4CD4-9CFF-0558E457E960}" type="datetimeFigureOut">
              <a:rPr lang="bg-BG" smtClean="0"/>
              <a:t>6.4.2021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32947-DC84-4DB0-98C6-6B42E1E6675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58040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image" Target="../media/image2.jpeg"/><Relationship Id="rId7" Type="http://schemas.openxmlformats.org/officeDocument/2006/relationships/hyperlink" Target="mailto:cdg_edelvais@abv.bg" TargetMode="External"/><Relationship Id="rId12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9.jpeg"/><Relationship Id="rId5" Type="http://schemas.openxmlformats.org/officeDocument/2006/relationships/image" Target="../media/image4.jpeg"/><Relationship Id="rId10" Type="http://schemas.openxmlformats.org/officeDocument/2006/relationships/image" Target="../media/image8.jpeg"/><Relationship Id="rId4" Type="http://schemas.openxmlformats.org/officeDocument/2006/relationships/image" Target="../media/image3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13" Type="http://schemas.openxmlformats.org/officeDocument/2006/relationships/image" Target="../media/image24.jpg"/><Relationship Id="rId18" Type="http://schemas.openxmlformats.org/officeDocument/2006/relationships/image" Target="../media/image29.jpg"/><Relationship Id="rId3" Type="http://schemas.openxmlformats.org/officeDocument/2006/relationships/image" Target="../media/image14.jpeg"/><Relationship Id="rId21" Type="http://schemas.openxmlformats.org/officeDocument/2006/relationships/image" Target="../media/image32.jpeg"/><Relationship Id="rId7" Type="http://schemas.openxmlformats.org/officeDocument/2006/relationships/image" Target="../media/image18.jpeg"/><Relationship Id="rId12" Type="http://schemas.openxmlformats.org/officeDocument/2006/relationships/image" Target="../media/image23.jpg"/><Relationship Id="rId17" Type="http://schemas.openxmlformats.org/officeDocument/2006/relationships/image" Target="../media/image28.jpg"/><Relationship Id="rId2" Type="http://schemas.openxmlformats.org/officeDocument/2006/relationships/image" Target="../media/image13.jpeg"/><Relationship Id="rId16" Type="http://schemas.openxmlformats.org/officeDocument/2006/relationships/image" Target="../media/image27.jpg"/><Relationship Id="rId20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11" Type="http://schemas.openxmlformats.org/officeDocument/2006/relationships/image" Target="../media/image22.jpg"/><Relationship Id="rId5" Type="http://schemas.openxmlformats.org/officeDocument/2006/relationships/image" Target="../media/image16.jpg"/><Relationship Id="rId15" Type="http://schemas.openxmlformats.org/officeDocument/2006/relationships/image" Target="../media/image26.jpg"/><Relationship Id="rId10" Type="http://schemas.openxmlformats.org/officeDocument/2006/relationships/image" Target="../media/image21.jpg"/><Relationship Id="rId19" Type="http://schemas.openxmlformats.org/officeDocument/2006/relationships/image" Target="../media/image30.jp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g"/><Relationship Id="rId22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аво съединение 4"/>
          <p:cNvCxnSpPr/>
          <p:nvPr/>
        </p:nvCxnSpPr>
        <p:spPr>
          <a:xfrm>
            <a:off x="4025900" y="50781"/>
            <a:ext cx="0" cy="68326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аво съединение 6"/>
          <p:cNvCxnSpPr/>
          <p:nvPr/>
        </p:nvCxnSpPr>
        <p:spPr>
          <a:xfrm>
            <a:off x="8032750" y="0"/>
            <a:ext cx="38100" cy="6896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Текстово поле 7"/>
          <p:cNvSpPr txBox="1"/>
          <p:nvPr/>
        </p:nvSpPr>
        <p:spPr>
          <a:xfrm>
            <a:off x="8108950" y="723257"/>
            <a:ext cx="4051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200" b="1" dirty="0" smtClean="0">
                <a:solidFill>
                  <a:schemeClr val="accent6">
                    <a:lumMod val="50000"/>
                  </a:schemeClr>
                </a:solidFill>
              </a:rPr>
              <a:t>НАЦИОНАЛНА КАМПАНИЯ „ЗА ЧИСТА ОКОЛНА СРЕДА – 2020г.“</a:t>
            </a:r>
            <a:endParaRPr lang="bg-BG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Текстово поле 8"/>
          <p:cNvSpPr txBox="1"/>
          <p:nvPr/>
        </p:nvSpPr>
        <p:spPr>
          <a:xfrm>
            <a:off x="8024205" y="1913819"/>
            <a:ext cx="4186844" cy="193899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bg-BG" sz="1200" b="1" dirty="0" smtClean="0">
                <a:solidFill>
                  <a:schemeClr val="accent6">
                    <a:lumMod val="75000"/>
                  </a:schemeClr>
                </a:solidFill>
              </a:rPr>
              <a:t>ТЕМА НА ПРОЕКТА : „</a:t>
            </a:r>
            <a:r>
              <a:rPr lang="bg-BG" sz="1200" dirty="0" smtClean="0">
                <a:solidFill>
                  <a:schemeClr val="accent6">
                    <a:lumMod val="75000"/>
                  </a:schemeClr>
                </a:solidFill>
              </a:rPr>
              <a:t>ОБИЧАМ ПРИРОДАТА </a:t>
            </a:r>
            <a:r>
              <a:rPr lang="bg-BG" sz="1200" b="1" dirty="0" smtClean="0">
                <a:solidFill>
                  <a:schemeClr val="accent6">
                    <a:lumMod val="75000"/>
                  </a:schemeClr>
                </a:solidFill>
              </a:rPr>
              <a:t>И АЗ УЧАСТВАМ“</a:t>
            </a:r>
          </a:p>
          <a:p>
            <a:pPr algn="ctr"/>
            <a:endParaRPr lang="bg-BG" sz="1200" b="1" dirty="0" smtClean="0"/>
          </a:p>
          <a:p>
            <a:pPr algn="ctr"/>
            <a:r>
              <a:rPr lang="bg-BG" sz="1200" b="1" dirty="0" smtClean="0">
                <a:solidFill>
                  <a:schemeClr val="accent6">
                    <a:lumMod val="75000"/>
                  </a:schemeClr>
                </a:solidFill>
              </a:rPr>
              <a:t>ИМЕ НА ПРОЕКТА: „СПОРТ И ИГРА, СРЕД ЕКОЛОГИЧНО ЧИСТА СРЕДА – ЗА ЗДРАВИ И ЩАСТЛИВИ ДЕЦА“</a:t>
            </a:r>
          </a:p>
          <a:p>
            <a:pPr algn="ctr"/>
            <a:endParaRPr lang="bg-BG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bg-BG" sz="1200" dirty="0" smtClean="0"/>
              <a:t>ДГ „Еделвайс“ реализира работа по проект на тема:“ Обичам природата и аз участвам“, който е насочен към идеята  да се  подобри екологичната обстановка и оборудването на детските площадки с различни тематични и спортни уреди за обучение и игри.</a:t>
            </a:r>
            <a:endParaRPr lang="bg-BG" sz="1200" dirty="0"/>
          </a:p>
        </p:txBody>
      </p:sp>
      <p:pic>
        <p:nvPicPr>
          <p:cNvPr id="11" name="Картина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60" y="4788740"/>
            <a:ext cx="1017842" cy="135712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4" name="Текстово поле 13"/>
          <p:cNvSpPr txBox="1"/>
          <p:nvPr/>
        </p:nvSpPr>
        <p:spPr>
          <a:xfrm>
            <a:off x="9819412" y="3795813"/>
            <a:ext cx="2413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200" dirty="0" smtClean="0"/>
              <a:t>Целта на проекта е да се изгради чиста здравословна околна среда и да се създадат благоприятни условия за спорт, отдих и творчески игри за децата  за формиране на знания, умения за екологична култура и осъзнаване на собственото поведение, за грижа за собственото здраве, чрез спорт и опазване на околната среда,</a:t>
            </a:r>
            <a:endParaRPr lang="bg-BG" sz="1200" dirty="0"/>
          </a:p>
        </p:txBody>
      </p:sp>
      <p:sp>
        <p:nvSpPr>
          <p:cNvPr id="15" name="Текстово поле 14"/>
          <p:cNvSpPr txBox="1"/>
          <p:nvPr/>
        </p:nvSpPr>
        <p:spPr>
          <a:xfrm>
            <a:off x="8005156" y="5801271"/>
            <a:ext cx="41931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200" dirty="0" smtClean="0"/>
              <a:t>Чрез реализирането на ще превърнем детското заведение в „Желана детска територия“ за децата чрез естетизация и благоустройство на част от двора. Ще се повиши позитивната нагласа към природата и желанието за опазване на околната среда.</a:t>
            </a:r>
            <a:endParaRPr lang="bg-BG" sz="1200" dirty="0"/>
          </a:p>
        </p:txBody>
      </p:sp>
      <p:sp>
        <p:nvSpPr>
          <p:cNvPr id="16" name="Текстово поле 15"/>
          <p:cNvSpPr txBox="1"/>
          <p:nvPr/>
        </p:nvSpPr>
        <p:spPr>
          <a:xfrm>
            <a:off x="4210169" y="131953"/>
            <a:ext cx="3669520" cy="581697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rtlCol="0">
            <a:spAutoFit/>
          </a:bodyPr>
          <a:lstStyle/>
          <a:p>
            <a:pPr algn="ctr"/>
            <a: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  <a:t>Ефект от реализиране на проекта</a:t>
            </a:r>
          </a:p>
          <a:p>
            <a:pPr algn="ctr"/>
            <a:r>
              <a:rPr lang="bg-BG" sz="1200" dirty="0" smtClean="0"/>
              <a:t>Чрез реализирането на проекта облагородихме дворните площадки и осигурихме здравословна и чиста околна среда за възпитание, обучение и игри на децата. Децата по-лесно и приятно усвояват нови знания, умение и формират отношение към природата. Учат се да я обичат и да се грижат за нея и да я опазват чиста.</a:t>
            </a:r>
          </a:p>
          <a:p>
            <a:pPr algn="ctr"/>
            <a:endParaRPr lang="en-US" dirty="0"/>
          </a:p>
          <a:p>
            <a:pPr algn="ctr"/>
            <a: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  <a:t>Устойчивост на проекта</a:t>
            </a:r>
          </a:p>
          <a:p>
            <a:pPr algn="ctr"/>
            <a:r>
              <a:rPr lang="bg-BG" sz="1200" dirty="0" smtClean="0"/>
              <a:t>С изграждането на кътове за обучение, творчески игри и спорт в двора на детската градина ще утвърдим дългогодишна практика за практическо обучение на децата за знания и умения за грижа за растенията.</a:t>
            </a:r>
          </a:p>
          <a:p>
            <a:pPr algn="ctr"/>
            <a:r>
              <a:rPr lang="bg-BG" sz="1200" dirty="0" smtClean="0"/>
              <a:t>От осигуряването на естетическа, чиста и здравословна околна среда за отглеждане, възпитание и обучение на децата ще се възползват посещаващите детската градина деца и родители, както и бъдещите възпитаници на детското заведение.</a:t>
            </a:r>
          </a:p>
          <a:p>
            <a:pPr algn="ctr"/>
            <a:r>
              <a:rPr lang="bg-BG" sz="1200" dirty="0" smtClean="0"/>
              <a:t>Работата о проекта ще даде възможност да формираме у децата трайни навици и привички, свързани с опазването на околната среда и възпитаване на нравствени качества.</a:t>
            </a:r>
          </a:p>
          <a:p>
            <a:pPr algn="ctr"/>
            <a:endParaRPr lang="en-US" sz="1200" dirty="0" smtClean="0"/>
          </a:p>
          <a:p>
            <a:pPr algn="ctr"/>
            <a:r>
              <a:rPr lang="en-US" sz="1200" dirty="0" smtClean="0"/>
              <a:t>“</a:t>
            </a:r>
            <a:r>
              <a:rPr lang="bg-BG" sz="1400" b="1" dirty="0" smtClean="0"/>
              <a:t>Обучение, спорт и игра в екологично чиста среда, за здрави и щастливи деца“</a:t>
            </a:r>
            <a:endParaRPr lang="bg-BG" sz="1400" b="1" dirty="0"/>
          </a:p>
          <a:p>
            <a:pPr algn="ctr"/>
            <a:endParaRPr lang="bg-BG" sz="1400" b="1" dirty="0"/>
          </a:p>
        </p:txBody>
      </p:sp>
      <p:sp>
        <p:nvSpPr>
          <p:cNvPr id="2" name="Текстово поле 1"/>
          <p:cNvSpPr txBox="1"/>
          <p:nvPr/>
        </p:nvSpPr>
        <p:spPr>
          <a:xfrm>
            <a:off x="112713" y="114300"/>
            <a:ext cx="368458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100" dirty="0" smtClean="0"/>
              <a:t>Естетическата среда е важна за възпитанието на децата, защото формира у тях отношение към красивото, ето защо всички стари уреди и пейки бяха освежени. Целия персонал на ДГ „Еделвайс“  прие проекта присърце и с огромно удоволствие, хъс и желание се включи в реновирането и естетизирането на дворното пространство.</a:t>
            </a:r>
            <a:endParaRPr lang="bg-BG" sz="1100" dirty="0"/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1350665"/>
            <a:ext cx="1066800" cy="14224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370" y="1368817"/>
            <a:ext cx="1049976" cy="1403711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112" y="1579638"/>
            <a:ext cx="1063955" cy="142240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7" name="Правоъгълник 16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bg-BG" dirty="0"/>
              <a:t/>
            </a:r>
            <a:br>
              <a:rPr lang="bg-BG" dirty="0"/>
            </a:br>
            <a:endParaRPr lang="bg-BG" dirty="0"/>
          </a:p>
        </p:txBody>
      </p:sp>
      <p:pic>
        <p:nvPicPr>
          <p:cNvPr id="18" name="Картина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15" y="1146024"/>
            <a:ext cx="1806575" cy="76779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24" name="Текстово поле 23"/>
          <p:cNvSpPr txBox="1"/>
          <p:nvPr/>
        </p:nvSpPr>
        <p:spPr>
          <a:xfrm>
            <a:off x="3975101" y="6060186"/>
            <a:ext cx="1861472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bg-BG" sz="1200" b="1" dirty="0" err="1"/>
              <a:t>г</a:t>
            </a:r>
            <a:r>
              <a:rPr lang="bg-BG" sz="1200" b="1" dirty="0" err="1" smtClean="0"/>
              <a:t>р.Велинград</a:t>
            </a:r>
            <a:endParaRPr lang="bg-BG" sz="1200" b="1" dirty="0" smtClean="0"/>
          </a:p>
          <a:p>
            <a:r>
              <a:rPr lang="bg-BG" sz="1200" b="1" dirty="0"/>
              <a:t>у</a:t>
            </a:r>
            <a:r>
              <a:rPr lang="bg-BG" sz="1200" b="1" dirty="0" smtClean="0"/>
              <a:t>л.“ Добри Чинтулов“№4</a:t>
            </a:r>
          </a:p>
          <a:p>
            <a:r>
              <a:rPr lang="bg-BG" sz="1200" b="1" dirty="0" smtClean="0"/>
              <a:t>тел:</a:t>
            </a:r>
            <a:r>
              <a:rPr lang="en-US" sz="1200" b="1" dirty="0" smtClean="0"/>
              <a:t>0359/5 23 02</a:t>
            </a:r>
            <a:endParaRPr lang="bg-BG" sz="1200" b="1" dirty="0"/>
          </a:p>
        </p:txBody>
      </p:sp>
      <p:sp>
        <p:nvSpPr>
          <p:cNvPr id="25" name="Текстово поле 24"/>
          <p:cNvSpPr txBox="1"/>
          <p:nvPr/>
        </p:nvSpPr>
        <p:spPr>
          <a:xfrm>
            <a:off x="5734050" y="5974349"/>
            <a:ext cx="2413000" cy="70788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n-US" sz="1400" b="1" i="1" dirty="0" smtClean="0"/>
              <a:t>E-mail: </a:t>
            </a:r>
            <a:r>
              <a:rPr lang="en-US" sz="1400" b="1" i="1" dirty="0" smtClean="0">
                <a:hlinkClick r:id="rId7"/>
              </a:rPr>
              <a:t>cdg_edelvais@abv.bg</a:t>
            </a:r>
            <a:endParaRPr lang="en-US" sz="1400" b="1" i="1" dirty="0" smtClean="0"/>
          </a:p>
          <a:p>
            <a:endParaRPr lang="bg-BG" sz="1400" b="1" i="1" dirty="0" smtClean="0"/>
          </a:p>
          <a:p>
            <a:r>
              <a:rPr lang="bg-BG" sz="1200" b="1" i="1" dirty="0" smtClean="0"/>
              <a:t>Сайт : </a:t>
            </a:r>
            <a:r>
              <a:rPr lang="en-US" sz="1200" b="1" i="1" dirty="0" smtClean="0"/>
              <a:t>www.dg-edelvais-vd.com</a:t>
            </a:r>
            <a:endParaRPr lang="bg-BG" sz="1200" b="1" i="1" dirty="0"/>
          </a:p>
        </p:txBody>
      </p:sp>
      <p:pic>
        <p:nvPicPr>
          <p:cNvPr id="26" name="Картина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90" y="2993374"/>
            <a:ext cx="1672055" cy="1254041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3" name="Картина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735140" y="5254083"/>
            <a:ext cx="1189038" cy="89177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9" name="Картина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038" y="5988516"/>
            <a:ext cx="996950" cy="74771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1" name="Картина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222" y="4085631"/>
            <a:ext cx="1260582" cy="168077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2" name="Картина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640" y="2988847"/>
            <a:ext cx="1737706" cy="117784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3" name="Картина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219" y="3896569"/>
            <a:ext cx="1654193" cy="1697688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7835119" y="-68624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bg-BG" sz="900" b="1" i="0" u="none" strike="noStrike" cap="none" normalizeH="0" baseline="0" smtClean="0">
                <a:ln>
                  <a:noFill/>
                </a:ln>
                <a:solidFill>
                  <a:srgbClr val="666666"/>
                </a:solidFill>
                <a:effectLst/>
                <a:latin typeface="Lucida Sans Unicode" panose="020B0602030504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   </a:t>
            </a:r>
            <a:endParaRPr kumimoji="0" lang="bg-BG" altLang="bg-B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Картина 1" descr="14256350_1203752362980165_1606815235_n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157" y="50781"/>
            <a:ext cx="5334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3"/>
          <p:cNvSpPr>
            <a:spLocks noChangeArrowheads="1"/>
          </p:cNvSpPr>
          <p:nvPr/>
        </p:nvSpPr>
        <p:spPr bwMode="auto">
          <a:xfrm>
            <a:off x="8566067" y="81675"/>
            <a:ext cx="3644982" cy="561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bg-BG" sz="1050" b="1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Lucida Sans Unicode" panose="020B0602030504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 </a:t>
            </a:r>
            <a:r>
              <a:rPr kumimoji="0" lang="bg-BG" altLang="bg-BG" sz="105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bg-BG" altLang="bg-BG" sz="1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ДЕТСКА  ГРАДИНА  “ЕДЕЛВАЙС”  - ГРАД   ВЕЛИНГРАД</a:t>
            </a:r>
            <a:endParaRPr kumimoji="0" lang="bg-BG" altLang="bg-BG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bg-BG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4600 </a:t>
            </a:r>
            <a:r>
              <a:rPr kumimoji="0" lang="bg-BG" altLang="bg-BG" sz="10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гр.Велинград</a:t>
            </a:r>
            <a:r>
              <a:rPr kumimoji="0" lang="bg-BG" altLang="bg-BG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bg-BG" altLang="bg-BG" sz="10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</a:t>
            </a:r>
            <a:r>
              <a:rPr kumimoji="0" lang="bg-BG" altLang="bg-BG" sz="1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.”Добри Чинтулов”№4,тел.0359/5-23-02, </a:t>
            </a:r>
            <a:r>
              <a:rPr kumimoji="0" lang="en-US" altLang="bg-BG" sz="1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cdg</a:t>
            </a:r>
            <a:r>
              <a:rPr kumimoji="0" lang="bg-BG" altLang="bg-BG" sz="1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_</a:t>
            </a:r>
            <a:r>
              <a:rPr kumimoji="0" lang="en-US" altLang="bg-BG" sz="1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edelvais</a:t>
            </a:r>
            <a:r>
              <a:rPr kumimoji="0" lang="bg-BG" altLang="bg-BG" sz="1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@</a:t>
            </a:r>
            <a:r>
              <a:rPr kumimoji="0" lang="en-US" altLang="bg-BG" sz="1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abv</a:t>
            </a:r>
            <a:r>
              <a:rPr kumimoji="0" lang="bg-BG" altLang="bg-BG" sz="1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.</a:t>
            </a:r>
            <a:r>
              <a:rPr kumimoji="0" lang="en-US" altLang="bg-BG" sz="1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bg</a:t>
            </a:r>
            <a:endParaRPr kumimoji="0" lang="en-US" altLang="bg-BG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56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аво съединение 4"/>
          <p:cNvCxnSpPr/>
          <p:nvPr/>
        </p:nvCxnSpPr>
        <p:spPr>
          <a:xfrm flipH="1">
            <a:off x="4051300" y="0"/>
            <a:ext cx="1942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аво съединение 7"/>
          <p:cNvCxnSpPr/>
          <p:nvPr/>
        </p:nvCxnSpPr>
        <p:spPr>
          <a:xfrm>
            <a:off x="8130908" y="51523"/>
            <a:ext cx="47892" cy="6806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Картина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7337" y="4728901"/>
            <a:ext cx="1783913" cy="133793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" name="Картина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715" y="4232349"/>
            <a:ext cx="1629165" cy="122187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1" name="Текстово поле 10"/>
          <p:cNvSpPr txBox="1"/>
          <p:nvPr/>
        </p:nvSpPr>
        <p:spPr>
          <a:xfrm>
            <a:off x="1801003" y="841720"/>
            <a:ext cx="214588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100" dirty="0" smtClean="0"/>
              <a:t>Организираме акция по почистване на терена в детската градина и прилежащите площадки около нея, окастряне на храсти и дървета.</a:t>
            </a:r>
            <a:endParaRPr lang="bg-BG" sz="1100" dirty="0"/>
          </a:p>
        </p:txBody>
      </p:sp>
      <p:sp>
        <p:nvSpPr>
          <p:cNvPr id="12" name="Текстово поле 11"/>
          <p:cNvSpPr txBox="1"/>
          <p:nvPr/>
        </p:nvSpPr>
        <p:spPr>
          <a:xfrm>
            <a:off x="128658" y="51523"/>
            <a:ext cx="37298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200" dirty="0" smtClean="0"/>
              <a:t>В проекта участват всички – и големи и мънички. Учители, родители, деца, взимат участие в благоустройството на любимата детска градина „Еделвайс“.</a:t>
            </a:r>
            <a:endParaRPr lang="bg-BG" sz="1200" dirty="0"/>
          </a:p>
        </p:txBody>
      </p:sp>
      <p:pic>
        <p:nvPicPr>
          <p:cNvPr id="13" name="Картина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58" y="910951"/>
            <a:ext cx="1714911" cy="128618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6" name="Текстово поле 15"/>
          <p:cNvSpPr txBox="1"/>
          <p:nvPr/>
        </p:nvSpPr>
        <p:spPr>
          <a:xfrm>
            <a:off x="405396" y="2206708"/>
            <a:ext cx="33504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100" dirty="0" smtClean="0"/>
              <a:t>Любовта към природата се заражда в близък контакт с нея, ето защо „Уроци по градинарство „ за деца и родители е първа стъпка към запознаването, усещането и връзката с заобикалящата ни среда.</a:t>
            </a:r>
            <a:endParaRPr lang="bg-BG" sz="1100" dirty="0"/>
          </a:p>
        </p:txBody>
      </p:sp>
      <p:pic>
        <p:nvPicPr>
          <p:cNvPr id="2" name="Картина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65" y="2978811"/>
            <a:ext cx="1350264" cy="101360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" name="Картина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29" y="3228060"/>
            <a:ext cx="1126637" cy="1500841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" name="Текстово поле 3"/>
          <p:cNvSpPr txBox="1"/>
          <p:nvPr/>
        </p:nvSpPr>
        <p:spPr>
          <a:xfrm>
            <a:off x="57736" y="4790250"/>
            <a:ext cx="38569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100" dirty="0" smtClean="0"/>
              <a:t>Монтирахме стативи за рисуване. Времето прекарано сред природата е ценно, забавно, интересно и здравословно.</a:t>
            </a:r>
            <a:endParaRPr lang="bg-BG" sz="1100" dirty="0"/>
          </a:p>
        </p:txBody>
      </p:sp>
      <p:pic>
        <p:nvPicPr>
          <p:cNvPr id="7" name="Картина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70" y="5311702"/>
            <a:ext cx="1168395" cy="1436014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4" name="Картина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127" y="909846"/>
            <a:ext cx="1561244" cy="117197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5" name="Картина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655" y="5300774"/>
            <a:ext cx="1207011" cy="143302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7" name="Текстово поле 16"/>
          <p:cNvSpPr txBox="1"/>
          <p:nvPr/>
        </p:nvSpPr>
        <p:spPr>
          <a:xfrm>
            <a:off x="4066278" y="114300"/>
            <a:ext cx="39407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100" dirty="0" smtClean="0"/>
              <a:t>Организираме еко-практики на открито – практически ситуации с деца. Така у децата се формира желанието, поведението и отношението към природата и грижите, които полагаме за растенията в заобикалящата ни среда.</a:t>
            </a:r>
            <a:endParaRPr lang="bg-BG" sz="1100" dirty="0"/>
          </a:p>
        </p:txBody>
      </p:sp>
      <p:sp>
        <p:nvSpPr>
          <p:cNvPr id="19" name="Текстово поле 18"/>
          <p:cNvSpPr txBox="1"/>
          <p:nvPr/>
        </p:nvSpPr>
        <p:spPr>
          <a:xfrm>
            <a:off x="8198216" y="150669"/>
            <a:ext cx="35695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100" dirty="0" smtClean="0"/>
              <a:t> В КРЪЖОКА „Млад еколог“, децата се възпитават на екологично поведение и отношение към природата, на това как да се грижат за нея и да я опазват. Младите еколози помагат в почистването двора на детската градина и подготовката за монтиране на игрови и спортни съоръжения</a:t>
            </a:r>
            <a:endParaRPr lang="bg-BG" sz="1100" dirty="0"/>
          </a:p>
        </p:txBody>
      </p:sp>
      <p:pic>
        <p:nvPicPr>
          <p:cNvPr id="20" name="Картина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405" y="1294340"/>
            <a:ext cx="1592762" cy="119563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1" name="Картина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715" y="1276051"/>
            <a:ext cx="1546442" cy="116086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2" name="Текстово поле 21"/>
          <p:cNvSpPr txBox="1"/>
          <p:nvPr/>
        </p:nvSpPr>
        <p:spPr>
          <a:xfrm>
            <a:off x="4149147" y="2206708"/>
            <a:ext cx="39211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100" dirty="0" smtClean="0"/>
              <a:t>Монтирани са детски </a:t>
            </a:r>
            <a:r>
              <a:rPr lang="bg-BG" sz="1100" dirty="0" err="1" smtClean="0"/>
              <a:t>съоражения</a:t>
            </a:r>
            <a:r>
              <a:rPr lang="bg-BG" sz="1100" dirty="0" smtClean="0"/>
              <a:t>, които съчетават следните занимания- катерене и бягане, клатушкане, провиране, тематични игри, хвърляне в цел и др.</a:t>
            </a:r>
            <a:endParaRPr lang="bg-BG" sz="1100" dirty="0"/>
          </a:p>
        </p:txBody>
      </p:sp>
      <p:pic>
        <p:nvPicPr>
          <p:cNvPr id="23" name="Картина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403" y="3004228"/>
            <a:ext cx="1488700" cy="111752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4" name="Картина 2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97" y="3892544"/>
            <a:ext cx="1675264" cy="1257571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5" name="Картина 2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433" y="4974204"/>
            <a:ext cx="1580827" cy="118668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6" name="Картина 2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072" y="4995671"/>
            <a:ext cx="1644126" cy="114374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7" name="Картина 2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627" y="3017643"/>
            <a:ext cx="1452958" cy="109069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8" name="Картина 2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816" y="5780432"/>
            <a:ext cx="1287826" cy="96673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9" name="Текстово поле 28"/>
          <p:cNvSpPr txBox="1"/>
          <p:nvPr/>
        </p:nvSpPr>
        <p:spPr>
          <a:xfrm>
            <a:off x="8198216" y="3369385"/>
            <a:ext cx="3908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100" dirty="0" smtClean="0"/>
              <a:t>ЕКО-ПАТРУЛ се грижи за чистотата в двора на детската градина и следи за разделното изхвърляне на отпадъците. Монтираните кошчета за разделно събиране подканват всеки да спазва реда, за да имаме чиста и здравословна среда.</a:t>
            </a:r>
            <a:endParaRPr lang="bg-BG" sz="1100" dirty="0"/>
          </a:p>
        </p:txBody>
      </p:sp>
      <p:pic>
        <p:nvPicPr>
          <p:cNvPr id="31" name="Картина 3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766" y="2956105"/>
            <a:ext cx="1436203" cy="107811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2" name="Картина 3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66" y="5434532"/>
            <a:ext cx="1106682" cy="126460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4" name="Картина 3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506" y="945297"/>
            <a:ext cx="845183" cy="115958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5" name="Картина 34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556" y="5297951"/>
            <a:ext cx="1083796" cy="1445061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6" name="Картина 35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253" y="2068080"/>
            <a:ext cx="1610376" cy="120778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9964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704</Words>
  <Application>Microsoft Office PowerPoint</Application>
  <PresentationFormat>Широк екран</PresentationFormat>
  <Paragraphs>36</Paragraphs>
  <Slides>2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Lucida Sans Unicode</vt:lpstr>
      <vt:lpstr>Times New Roman</vt:lpstr>
      <vt:lpstr>Тема на Office</vt:lpstr>
      <vt:lpstr>Презентация на PowerPoint</vt:lpstr>
      <vt:lpstr>Презентация на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>USER</dc:creator>
  <cp:lastModifiedBy>DG_EDELVAIS</cp:lastModifiedBy>
  <cp:revision>36</cp:revision>
  <dcterms:created xsi:type="dcterms:W3CDTF">2020-09-04T09:24:21Z</dcterms:created>
  <dcterms:modified xsi:type="dcterms:W3CDTF">2021-04-06T06:41:51Z</dcterms:modified>
</cp:coreProperties>
</file>